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0"/>
  </p:notesMasterIdLst>
  <p:handoutMasterIdLst>
    <p:handoutMasterId r:id="rId51"/>
  </p:handoutMasterIdLst>
  <p:sldIdLst>
    <p:sldId id="256" r:id="rId2"/>
    <p:sldId id="322" r:id="rId3"/>
    <p:sldId id="327" r:id="rId4"/>
    <p:sldId id="332" r:id="rId5"/>
    <p:sldId id="346" r:id="rId6"/>
    <p:sldId id="323" r:id="rId7"/>
    <p:sldId id="347" r:id="rId8"/>
    <p:sldId id="348" r:id="rId9"/>
    <p:sldId id="333" r:id="rId10"/>
    <p:sldId id="325" r:id="rId11"/>
    <p:sldId id="350" r:id="rId12"/>
    <p:sldId id="389" r:id="rId13"/>
    <p:sldId id="360" r:id="rId14"/>
    <p:sldId id="390" r:id="rId15"/>
    <p:sldId id="391" r:id="rId16"/>
    <p:sldId id="392" r:id="rId17"/>
    <p:sldId id="393" r:id="rId18"/>
    <p:sldId id="361" r:id="rId19"/>
    <p:sldId id="362" r:id="rId20"/>
    <p:sldId id="363" r:id="rId21"/>
    <p:sldId id="364" r:id="rId22"/>
    <p:sldId id="365" r:id="rId23"/>
    <p:sldId id="366" r:id="rId24"/>
    <p:sldId id="370" r:id="rId25"/>
    <p:sldId id="371" r:id="rId26"/>
    <p:sldId id="367" r:id="rId27"/>
    <p:sldId id="368" r:id="rId28"/>
    <p:sldId id="372" r:id="rId29"/>
    <p:sldId id="383" r:id="rId30"/>
    <p:sldId id="374" r:id="rId31"/>
    <p:sldId id="375" r:id="rId32"/>
    <p:sldId id="376" r:id="rId33"/>
    <p:sldId id="377" r:id="rId34"/>
    <p:sldId id="381" r:id="rId35"/>
    <p:sldId id="385" r:id="rId36"/>
    <p:sldId id="386" r:id="rId37"/>
    <p:sldId id="382" r:id="rId38"/>
    <p:sldId id="387" r:id="rId39"/>
    <p:sldId id="388" r:id="rId40"/>
    <p:sldId id="329" r:id="rId41"/>
    <p:sldId id="340" r:id="rId42"/>
    <p:sldId id="355" r:id="rId43"/>
    <p:sldId id="335" r:id="rId44"/>
    <p:sldId id="384" r:id="rId45"/>
    <p:sldId id="378" r:id="rId46"/>
    <p:sldId id="380" r:id="rId47"/>
    <p:sldId id="379" r:id="rId48"/>
    <p:sldId id="326" r:id="rId4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2015-10-13</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2015-10-13</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Split into multiple slides (keep this slide</a:t>
            </a:r>
            <a:r>
              <a:rPr lang="en-US" baseline="0" dirty="0" smtClean="0"/>
              <a:t> too)</a:t>
            </a:r>
            <a:endParaRPr lang="en-US" dirty="0" smtClean="0"/>
          </a:p>
          <a:p>
            <a:endParaRPr lang="en-US" dirty="0" smtClean="0"/>
          </a:p>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Probably need a better plot here</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Split into multiple slides (keep this slide</a:t>
            </a:r>
            <a:r>
              <a:rPr lang="en-US" baseline="0" dirty="0" smtClean="0"/>
              <a:t> too)</a:t>
            </a:r>
            <a:endParaRPr lang="en-US" dirty="0" smtClean="0"/>
          </a:p>
          <a:p>
            <a:endParaRPr lang="en-US" dirty="0" smtClean="0"/>
          </a:p>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Probably need a better plot here</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14</a:t>
            </a:fld>
            <a:endParaRPr lang="en-US"/>
          </a:p>
        </p:txBody>
      </p:sp>
    </p:spTree>
    <p:extLst>
      <p:ext uri="{BB962C8B-B14F-4D97-AF65-F5344CB8AC3E}">
        <p14:creationId xmlns:p14="http://schemas.microsoft.com/office/powerpoint/2010/main" val="27122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Split into multiple slides (keep this slide</a:t>
            </a:r>
            <a:r>
              <a:rPr lang="en-US" baseline="0" dirty="0" smtClean="0"/>
              <a:t> too)</a:t>
            </a:r>
            <a:endParaRPr lang="en-US" dirty="0" smtClean="0"/>
          </a:p>
          <a:p>
            <a:endParaRPr lang="en-US" dirty="0" smtClean="0"/>
          </a:p>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Probably need a better plot here</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15</a:t>
            </a:fld>
            <a:endParaRPr lang="en-US"/>
          </a:p>
        </p:txBody>
      </p:sp>
    </p:spTree>
    <p:extLst>
      <p:ext uri="{BB962C8B-B14F-4D97-AF65-F5344CB8AC3E}">
        <p14:creationId xmlns:p14="http://schemas.microsoft.com/office/powerpoint/2010/main" val="2689749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Split into multiple slides (keep this slide</a:t>
            </a:r>
            <a:r>
              <a:rPr lang="en-US" baseline="0" dirty="0" smtClean="0"/>
              <a:t> too)</a:t>
            </a:r>
            <a:endParaRPr lang="en-US" dirty="0" smtClean="0"/>
          </a:p>
          <a:p>
            <a:endParaRPr lang="en-US" dirty="0" smtClean="0"/>
          </a:p>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Probably need a better plot here</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16</a:t>
            </a:fld>
            <a:endParaRPr lang="en-US"/>
          </a:p>
        </p:txBody>
      </p:sp>
    </p:spTree>
    <p:extLst>
      <p:ext uri="{BB962C8B-B14F-4D97-AF65-F5344CB8AC3E}">
        <p14:creationId xmlns:p14="http://schemas.microsoft.com/office/powerpoint/2010/main" val="334893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Split into multiple slides (keep this slide</a:t>
            </a:r>
            <a:r>
              <a:rPr lang="en-US" baseline="0" dirty="0" smtClean="0"/>
              <a:t> too)</a:t>
            </a:r>
            <a:endParaRPr lang="en-US" dirty="0" smtClean="0"/>
          </a:p>
          <a:p>
            <a:endParaRPr lang="en-US" dirty="0" smtClean="0"/>
          </a:p>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Probably need a better plot here</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17</a:t>
            </a:fld>
            <a:endParaRPr lang="en-US"/>
          </a:p>
        </p:txBody>
      </p:sp>
    </p:spTree>
    <p:extLst>
      <p:ext uri="{BB962C8B-B14F-4D97-AF65-F5344CB8AC3E}">
        <p14:creationId xmlns:p14="http://schemas.microsoft.com/office/powerpoint/2010/main" val="423540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line indicating period</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19</a:t>
            </a:fld>
            <a:endParaRPr lang="en-US"/>
          </a:p>
        </p:txBody>
      </p:sp>
    </p:spTree>
    <p:extLst>
      <p:ext uri="{BB962C8B-B14F-4D97-AF65-F5344CB8AC3E}">
        <p14:creationId xmlns:p14="http://schemas.microsoft.com/office/powerpoint/2010/main" val="2774407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Mention tipping</a:t>
            </a:r>
            <a:r>
              <a:rPr lang="en-US" baseline="0" dirty="0" smtClean="0"/>
              <a:t> point and having a margin around it </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67723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mention way up front that it’s periodic/cyclic</a:t>
            </a:r>
            <a:r>
              <a:rPr lang="en-US" baseline="0" dirty="0" smtClean="0"/>
              <a:t> in TDMA ROUNDS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23</a:t>
            </a:fld>
            <a:endParaRPr lang="en-US"/>
          </a:p>
        </p:txBody>
      </p:sp>
    </p:spTree>
    <p:extLst>
      <p:ext uri="{BB962C8B-B14F-4D97-AF65-F5344CB8AC3E}">
        <p14:creationId xmlns:p14="http://schemas.microsoft.com/office/powerpoint/2010/main" val="273948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using a detailed model of TDMA we can get valid analysis</a:t>
            </a:r>
            <a:r>
              <a:rPr lang="en-US" baseline="0" dirty="0" smtClean="0"/>
              <a:t> results</a:t>
            </a:r>
          </a:p>
          <a:p>
            <a:endParaRPr lang="en-US" baseline="0" dirty="0" smtClean="0"/>
          </a:p>
          <a:p>
            <a:r>
              <a:rPr lang="en-US" baseline="0" dirty="0" smtClean="0"/>
              <a:t>Explain based on shared bandwidth; make slot </a:t>
            </a:r>
            <a:r>
              <a:rPr lang="en-US" baseline="0" dirty="0" err="1" smtClean="0"/>
              <a:t>bw</a:t>
            </a:r>
            <a:r>
              <a:rPr lang="en-US" baseline="0" dirty="0" smtClean="0"/>
              <a:t> diagram (use from tool)</a:t>
            </a:r>
            <a:endParaRPr lang="en-US" dirty="0" smtClean="0"/>
          </a:p>
          <a:p>
            <a:endParaRPr lang="en-US" dirty="0" smtClean="0"/>
          </a:p>
          <a:p>
            <a:endParaRPr lang="en-US" dirty="0" smtClean="0"/>
          </a:p>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p>
          <a:p>
            <a:endParaRPr lang="en-US" baseline="0" dirty="0" smtClean="0"/>
          </a:p>
          <a:p>
            <a:r>
              <a:rPr lang="en-US" baseline="0" dirty="0" smtClean="0"/>
              <a:t>Making the assumption/point works because we can add/subtract linearly</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to single slide; make the point; explain it well; simplify</a:t>
            </a:r>
          </a:p>
          <a:p>
            <a:endParaRPr lang="en-US" dirty="0" smtClean="0"/>
          </a:p>
          <a:p>
            <a:r>
              <a:rPr lang="en-US" dirty="0" smtClean="0"/>
              <a:t>Handle variable delay in networks</a:t>
            </a:r>
          </a:p>
          <a:p>
            <a:endParaRPr lang="en-US" dirty="0" smtClean="0"/>
          </a:p>
          <a:p>
            <a:r>
              <a:rPr lang="en-US" dirty="0" smtClean="0"/>
              <a:t>Make backup figure</a:t>
            </a:r>
          </a:p>
          <a:p>
            <a:endParaRPr lang="en-US" dirty="0" smtClean="0"/>
          </a:p>
          <a:p>
            <a:r>
              <a:rPr lang="en-US" dirty="0" smtClean="0"/>
              <a:t>Make sequence diagram for delay</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28265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you’d want to do this: if the periodicity increases, the system will</a:t>
            </a:r>
            <a:r>
              <a:rPr lang="en-US" baseline="0" dirty="0" smtClean="0"/>
              <a:t> be harder to analyze and has a chance of being unstable (explain how)</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28</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this</a:t>
            </a:r>
            <a:r>
              <a:rPr lang="en-US" baseline="0" dirty="0" smtClean="0"/>
              <a:t> is mostly relevant to wired networks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29</a:t>
            </a:fld>
            <a:endParaRPr lang="en-US"/>
          </a:p>
        </p:txBody>
      </p:sp>
    </p:spTree>
    <p:extLst>
      <p:ext uri="{BB962C8B-B14F-4D97-AF65-F5344CB8AC3E}">
        <p14:creationId xmlns:p14="http://schemas.microsoft.com/office/powerpoint/2010/main" val="4236866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Try to shorten algorithm</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30</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Revert figure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31</a:t>
            </a:fld>
            <a:endParaRPr lang="en-US"/>
          </a:p>
        </p:txBody>
      </p:sp>
    </p:spTree>
    <p:extLst>
      <p:ext uri="{BB962C8B-B14F-4D97-AF65-F5344CB8AC3E}">
        <p14:creationId xmlns:p14="http://schemas.microsoft.com/office/powerpoint/2010/main" val="2984159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more specific and explain well what a component</a:t>
            </a:r>
            <a:r>
              <a:rPr lang="en-US" baseline="0" dirty="0" smtClean="0"/>
              <a:t> model</a:t>
            </a:r>
          </a:p>
          <a:p>
            <a:endParaRPr lang="en-US" baseline="0" dirty="0" smtClean="0"/>
          </a:p>
          <a:p>
            <a:r>
              <a:rPr lang="en-US" baseline="0" dirty="0" smtClean="0"/>
              <a:t>Mention that we specifically focused on pub/sub</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34</a:t>
            </a:fld>
            <a:endParaRPr lang="en-US"/>
          </a:p>
        </p:txBody>
      </p:sp>
    </p:spTree>
    <p:extLst>
      <p:ext uri="{BB962C8B-B14F-4D97-AF65-F5344CB8AC3E}">
        <p14:creationId xmlns:p14="http://schemas.microsoft.com/office/powerpoint/2010/main" val="265779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assumptions</a:t>
            </a:r>
            <a:r>
              <a:rPr lang="en-US" baseline="0" dirty="0" smtClean="0"/>
              <a:t> / under what circumstances this will 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37</a:t>
            </a:fld>
            <a:endParaRPr lang="en-US"/>
          </a:p>
        </p:txBody>
      </p:sp>
    </p:spTree>
    <p:extLst>
      <p:ext uri="{BB962C8B-B14F-4D97-AF65-F5344CB8AC3E}">
        <p14:creationId xmlns:p14="http://schemas.microsoft.com/office/powerpoint/2010/main" val="1646425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38</a:t>
            </a:fld>
            <a:endParaRPr lang="en-US"/>
          </a:p>
        </p:txBody>
      </p:sp>
    </p:spTree>
    <p:extLst>
      <p:ext uri="{BB962C8B-B14F-4D97-AF65-F5344CB8AC3E}">
        <p14:creationId xmlns:p14="http://schemas.microsoft.com/office/powerpoint/2010/main" val="3804577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 as backup slide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46</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what exactly is </a:t>
            </a:r>
            <a:r>
              <a:rPr lang="en-US" dirty="0" err="1" smtClean="0"/>
              <a:t>bw</a:t>
            </a:r>
            <a:r>
              <a:rPr lang="en-US" dirty="0" smtClean="0"/>
              <a:t>/latency,</a:t>
            </a:r>
            <a:r>
              <a:rPr lang="en-US" baseline="0" dirty="0" smtClean="0"/>
              <a:t>   bit/s over averaging interval</a:t>
            </a:r>
          </a:p>
          <a:p>
            <a:endParaRPr lang="en-US" baseline="0" dirty="0" smtClean="0"/>
          </a:p>
          <a:p>
            <a:r>
              <a:rPr lang="en-US" baseline="0" dirty="0" smtClean="0"/>
              <a:t>Define what we mean by applications : mention that we’re looking at application platforms, want to run wide variety of applications on the platform, need to make sure they will work on the platform</a:t>
            </a:r>
          </a:p>
          <a:p>
            <a:endParaRPr lang="en-US" baseline="0" dirty="0" smtClean="0"/>
          </a:p>
          <a:p>
            <a:r>
              <a:rPr lang="en-US" baseline="0" dirty="0" smtClean="0"/>
              <a:t>Make sure to keep distinction between network/system/application</a:t>
            </a:r>
            <a:endParaRPr lang="en-US" dirty="0" smtClean="0"/>
          </a:p>
          <a:p>
            <a:endParaRPr lang="en-US" dirty="0" smtClean="0"/>
          </a:p>
          <a:p>
            <a:endParaRPr lang="en-US" dirty="0" smtClean="0"/>
          </a:p>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47</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48</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Mention specific accuracy issue (mention why the built </a:t>
            </a:r>
            <a:r>
              <a:rPr lang="en-US" baseline="0" dirty="0" err="1" smtClean="0"/>
              <a:t>emulab</a:t>
            </a:r>
            <a:r>
              <a:rPr lang="en-US" baseline="0" dirty="0" smtClean="0"/>
              <a:t>)</a:t>
            </a:r>
          </a:p>
          <a:p>
            <a:endParaRPr lang="en-US" baseline="0" dirty="0" smtClean="0"/>
          </a:p>
          <a:p>
            <a:r>
              <a:rPr lang="en-US" baseline="0" dirty="0" smtClean="0"/>
              <a:t>Don’t model channel interference : need to state this</a:t>
            </a:r>
          </a:p>
          <a:p>
            <a:endParaRPr lang="en-US" baseline="0" dirty="0" smtClean="0"/>
          </a:p>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p>
          <a:p>
            <a:endParaRPr lang="en-US" baseline="0" dirty="0" smtClean="0"/>
          </a:p>
          <a:p>
            <a:r>
              <a:rPr lang="en-US" baseline="0" dirty="0" smtClean="0"/>
              <a:t>Stick to probabilistic; not stochastic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exactly what (min,+)-calculus</a:t>
            </a:r>
            <a:r>
              <a:rPr lang="en-US" baseline="0" dirty="0" smtClean="0"/>
              <a:t> is</a:t>
            </a:r>
          </a:p>
          <a:p>
            <a:r>
              <a:rPr lang="en-US" baseline="0" dirty="0" smtClean="0"/>
              <a:t>Make sure to mention it’s not the same convolution</a:t>
            </a:r>
          </a:p>
          <a:p>
            <a:r>
              <a:rPr lang="en-US" baseline="0" dirty="0" smtClean="0"/>
              <a:t>Mention exactly the backlog and why it exists (simple explanation is better)</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7</a:t>
            </a:fld>
            <a:endParaRPr lang="en-US"/>
          </a:p>
        </p:txBody>
      </p:sp>
    </p:spTree>
    <p:extLst>
      <p:ext uri="{BB962C8B-B14F-4D97-AF65-F5344CB8AC3E}">
        <p14:creationId xmlns:p14="http://schemas.microsoft.com/office/powerpoint/2010/main" val="290854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assumptions slide : just take assumptions from dissertation</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10</a:t>
            </a:fld>
            <a:endParaRPr lang="en-US"/>
          </a:p>
        </p:txBody>
      </p:sp>
    </p:spTree>
    <p:extLst>
      <p:ext uri="{BB962C8B-B14F-4D97-AF65-F5344CB8AC3E}">
        <p14:creationId xmlns:p14="http://schemas.microsoft.com/office/powerpoint/2010/main" val="265186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p>
          <a:p>
            <a:endParaRPr lang="en-US" dirty="0" smtClean="0"/>
          </a:p>
          <a:p>
            <a:r>
              <a:rPr lang="en-US" dirty="0" smtClean="0"/>
              <a:t>Change</a:t>
            </a:r>
            <a:r>
              <a:rPr lang="en-US" baseline="0" dirty="0" smtClean="0"/>
              <a:t> system to network</a:t>
            </a:r>
          </a:p>
          <a:p>
            <a:endParaRPr lang="en-US" baseline="0" dirty="0" smtClean="0"/>
          </a:p>
          <a:p>
            <a:r>
              <a:rPr lang="en-US" baseline="0" dirty="0" smtClean="0"/>
              <a:t>Spend time on the figure; really explain it</a:t>
            </a:r>
          </a:p>
          <a:p>
            <a:endParaRPr lang="en-US" baseline="0" dirty="0" smtClean="0"/>
          </a:p>
          <a:p>
            <a:r>
              <a:rPr lang="en-US" baseline="0" dirty="0" smtClean="0"/>
              <a:t>Make distinction between network/application &amp;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2015-10-13</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2015-10-13</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Autofit/>
          </a:bodyPr>
          <a:lstStyle/>
          <a:p>
            <a:r>
              <a:rPr lang="en-US" sz="1400" dirty="0" smtClean="0"/>
              <a:t>To address the issues described above, we have developed a network modeling paradigm similar to Network Calculus’ arrival curves and service curves,</a:t>
            </a:r>
            <a:r>
              <a:rPr lang="en-US" sz="1400" dirty="0"/>
              <a:t> </a:t>
            </a:r>
            <a:r>
              <a:rPr lang="en-US" sz="1400" dirty="0" smtClean="0"/>
              <a:t>called</a:t>
            </a:r>
            <a:r>
              <a:rPr lang="en-US" sz="1400" dirty="0"/>
              <a:t> </a:t>
            </a:r>
            <a:r>
              <a:rPr lang="en-US" sz="1400" b="1" i="1" dirty="0" smtClean="0"/>
              <a:t>P</a:t>
            </a:r>
            <a:r>
              <a:rPr lang="en-US" sz="1400" i="1" dirty="0" smtClean="0"/>
              <a:t>recise </a:t>
            </a:r>
            <a:r>
              <a:rPr lang="en-US" sz="1400" b="1" i="1" dirty="0" smtClean="0"/>
              <a:t>N</a:t>
            </a:r>
            <a:r>
              <a:rPr lang="en-US" sz="1400" i="1" dirty="0" smtClean="0"/>
              <a:t>etwork </a:t>
            </a:r>
            <a:r>
              <a:rPr lang="en-US" sz="1400" b="1" i="1" dirty="0" smtClean="0"/>
              <a:t>P</a:t>
            </a:r>
            <a:r>
              <a:rPr lang="en-US" sz="1400" i="1" dirty="0" smtClean="0"/>
              <a:t>erformance </a:t>
            </a:r>
            <a:r>
              <a:rPr lang="en-US" sz="1400" b="1" i="1" dirty="0" smtClean="0"/>
              <a:t>P</a:t>
            </a:r>
            <a:r>
              <a:rPr lang="en-US" sz="1400" i="1" dirty="0" smtClean="0"/>
              <a:t>rediction </a:t>
            </a:r>
            <a:r>
              <a:rPr lang="en-US" sz="1400" dirty="0" smtClean="0"/>
              <a:t>(</a:t>
            </a:r>
            <a:r>
              <a:rPr lang="en-US" sz="1400" b="1" dirty="0" smtClean="0"/>
              <a:t>PNP</a:t>
            </a:r>
            <a:r>
              <a:rPr lang="en-US" sz="1400" b="1" baseline="30000" dirty="0" smtClean="0"/>
              <a:t>2</a:t>
            </a:r>
            <a:r>
              <a:rPr lang="en-US" sz="1400" b="1" dirty="0" smtClean="0"/>
              <a:t>)</a:t>
            </a:r>
          </a:p>
          <a:p>
            <a:r>
              <a:rPr lang="en-US" sz="1400" dirty="0" smtClean="0"/>
              <a:t>In contrast to Network Calculus, we precisely model the network traffic as a function of time, i.e. bits produced or serviced as functions of </a:t>
            </a:r>
            <a:r>
              <a:rPr lang="en-US" sz="1400" dirty="0" smtClean="0"/>
              <a:t>time</a:t>
            </a:r>
          </a:p>
          <a:p>
            <a:r>
              <a:rPr lang="en-US" sz="1400" dirty="0" smtClean="0"/>
              <a:t>Convolve </a:t>
            </a:r>
            <a:r>
              <a:rPr lang="en-US" sz="1400" dirty="0" smtClean="0"/>
              <a:t>the</a:t>
            </a:r>
            <a:r>
              <a:rPr lang="en-US" sz="1400" dirty="0"/>
              <a:t> </a:t>
            </a:r>
            <a:r>
              <a:rPr lang="en-US" sz="1400" dirty="0" smtClean="0"/>
              <a:t>application</a:t>
            </a:r>
            <a:r>
              <a:rPr lang="en-US" sz="1400" dirty="0"/>
              <a:t> </a:t>
            </a:r>
            <a:r>
              <a:rPr lang="en-US" sz="1400" dirty="0" smtClean="0"/>
              <a:t>data</a:t>
            </a:r>
            <a:r>
              <a:rPr lang="en-US" sz="1400" dirty="0"/>
              <a:t> </a:t>
            </a:r>
            <a:r>
              <a:rPr lang="en-US" sz="1400" dirty="0" smtClean="0"/>
              <a:t>profile</a:t>
            </a:r>
            <a:r>
              <a:rPr lang="en-US" sz="1400" dirty="0"/>
              <a:t> </a:t>
            </a:r>
            <a:r>
              <a:rPr lang="en-US" sz="1400" dirty="0" smtClean="0"/>
              <a:t>with</a:t>
            </a:r>
            <a:r>
              <a:rPr lang="en-US" sz="1400" dirty="0"/>
              <a:t> </a:t>
            </a:r>
            <a:r>
              <a:rPr lang="en-US" sz="1400" dirty="0" smtClean="0"/>
              <a:t>the</a:t>
            </a:r>
            <a:r>
              <a:rPr lang="en-US" sz="1400" dirty="0"/>
              <a:t> </a:t>
            </a:r>
            <a:r>
              <a:rPr lang="en-US" sz="1400" dirty="0" smtClean="0"/>
              <a:t>system</a:t>
            </a:r>
            <a:r>
              <a:rPr lang="en-US" sz="1400" dirty="0"/>
              <a:t> </a:t>
            </a:r>
            <a:r>
              <a:rPr lang="en-US" sz="1400" dirty="0" smtClean="0"/>
              <a:t>network</a:t>
            </a:r>
            <a:r>
              <a:rPr lang="en-US" sz="1400" dirty="0"/>
              <a:t> </a:t>
            </a:r>
            <a:r>
              <a:rPr lang="en-US" sz="1400" dirty="0" smtClean="0"/>
              <a:t>service</a:t>
            </a:r>
            <a:r>
              <a:rPr lang="en-US" sz="1400" dirty="0"/>
              <a:t> </a:t>
            </a:r>
            <a:r>
              <a:rPr lang="en-US" sz="1400" dirty="0" smtClean="0"/>
              <a:t>profile</a:t>
            </a:r>
            <a:r>
              <a:rPr lang="en-US" sz="1400" dirty="0"/>
              <a:t> </a:t>
            </a:r>
            <a:r>
              <a:rPr lang="en-US" sz="1400" dirty="0" smtClean="0"/>
              <a:t>to</a:t>
            </a:r>
            <a:r>
              <a:rPr lang="en-US" sz="1400" dirty="0"/>
              <a:t> </a:t>
            </a:r>
            <a:r>
              <a:rPr lang="en-US" sz="1400" dirty="0" smtClean="0"/>
              <a:t>obtain</a:t>
            </a:r>
            <a:r>
              <a:rPr lang="en-US" sz="1400" dirty="0"/>
              <a:t> </a:t>
            </a:r>
            <a:r>
              <a:rPr lang="en-US" sz="1400" dirty="0" smtClean="0"/>
              <a:t>transmitted data profile</a:t>
            </a:r>
          </a:p>
          <a:p>
            <a:pPr lvl="1"/>
            <a:r>
              <a:rPr lang="en-US" sz="1200" i="1" dirty="0" smtClean="0"/>
              <a:t>r[t</a:t>
            </a:r>
            <a:r>
              <a:rPr lang="en-US" sz="1200" i="1" dirty="0" smtClean="0"/>
              <a:t>]</a:t>
            </a:r>
            <a:r>
              <a:rPr lang="en-US" sz="1200" dirty="0"/>
              <a:t> </a:t>
            </a:r>
            <a:r>
              <a:rPr lang="en-US" sz="1200" dirty="0" smtClean="0"/>
              <a:t>:</a:t>
            </a:r>
            <a:r>
              <a:rPr lang="en-US" sz="1200" dirty="0"/>
              <a:t> </a:t>
            </a:r>
            <a:r>
              <a:rPr lang="en-US" sz="1200" dirty="0" smtClean="0"/>
              <a:t>application</a:t>
            </a:r>
            <a:r>
              <a:rPr lang="en-US" sz="1200" dirty="0"/>
              <a:t> </a:t>
            </a:r>
            <a:r>
              <a:rPr lang="en-US" sz="1200" dirty="0" smtClean="0"/>
              <a:t>data</a:t>
            </a:r>
            <a:r>
              <a:rPr lang="en-US" sz="1200" dirty="0"/>
              <a:t> </a:t>
            </a:r>
            <a:r>
              <a:rPr lang="en-US" sz="1200" dirty="0" smtClean="0"/>
              <a:t>profile</a:t>
            </a:r>
          </a:p>
          <a:p>
            <a:pPr lvl="1"/>
            <a:r>
              <a:rPr lang="en-US" sz="1200" i="1" dirty="0" smtClean="0"/>
              <a:t>p[t]</a:t>
            </a:r>
            <a:r>
              <a:rPr lang="en-US" sz="1200" dirty="0" smtClean="0"/>
              <a:t> : system link capacity </a:t>
            </a:r>
            <a:r>
              <a:rPr lang="en-US" sz="1200" dirty="0" smtClean="0"/>
              <a:t>profile</a:t>
            </a:r>
          </a:p>
          <a:p>
            <a:pPr lvl="1"/>
            <a:r>
              <a:rPr lang="en-US" sz="1200" i="1" dirty="0" smtClean="0"/>
              <a:t>l[t</a:t>
            </a:r>
            <a:r>
              <a:rPr lang="en-US" sz="1200" i="1" dirty="0" smtClean="0"/>
              <a:t>]</a:t>
            </a:r>
            <a:r>
              <a:rPr lang="en-US" sz="1200" dirty="0" smtClean="0"/>
              <a:t> : the link transmitted data </a:t>
            </a:r>
            <a:r>
              <a:rPr lang="en-US" sz="1200" dirty="0" smtClean="0"/>
              <a:t>profile</a:t>
            </a:r>
          </a:p>
          <a:p>
            <a:r>
              <a:rPr lang="en-US" sz="1400" dirty="0" smtClean="0"/>
              <a:t>Assumptions:</a:t>
            </a:r>
          </a:p>
          <a:p>
            <a:pPr lvl="1"/>
            <a:r>
              <a:rPr lang="en-US" sz="1200" dirty="0"/>
              <a:t>K</a:t>
            </a:r>
            <a:r>
              <a:rPr lang="en-US" sz="1200" dirty="0" smtClean="0"/>
              <a:t>now </a:t>
            </a:r>
            <a:r>
              <a:rPr lang="en-US" sz="1200" dirty="0"/>
              <a:t>at design-time how the application </a:t>
            </a:r>
            <a:r>
              <a:rPr lang="en-US" sz="1200" dirty="0" smtClean="0"/>
              <a:t>and </a:t>
            </a:r>
            <a:r>
              <a:rPr lang="en-US" sz="1200" dirty="0"/>
              <a:t>the network will perform</a:t>
            </a:r>
          </a:p>
          <a:p>
            <a:pPr lvl="1"/>
            <a:r>
              <a:rPr lang="en-US" sz="1200" dirty="0"/>
              <a:t>Time-Synchronization between the nodes</a:t>
            </a:r>
          </a:p>
          <a:p>
            <a:pPr lvl="1"/>
            <a:r>
              <a:rPr lang="en-US" sz="1200" dirty="0"/>
              <a:t>State-less transmission protocols, e.g. UDP</a:t>
            </a:r>
          </a:p>
          <a:p>
            <a:pPr lvl="1"/>
            <a:r>
              <a:rPr lang="en-US" sz="1200" dirty="0"/>
              <a:t>No packet loss or transmission errors</a:t>
            </a:r>
          </a:p>
          <a:p>
            <a:endParaRPr lang="en-US" sz="1400" dirty="0"/>
          </a:p>
        </p:txBody>
      </p:sp>
      <p:pic>
        <p:nvPicPr>
          <p:cNvPr id="6" name="Picture 5"/>
          <p:cNvPicPr>
            <a:picLocks noChangeAspect="1"/>
          </p:cNvPicPr>
          <p:nvPr/>
        </p:nvPicPr>
        <p:blipFill>
          <a:blip r:embed="rId3"/>
          <a:stretch>
            <a:fillRect/>
          </a:stretch>
        </p:blipFill>
        <p:spPr>
          <a:xfrm>
            <a:off x="4934964" y="5105399"/>
            <a:ext cx="3477515" cy="1733551"/>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06244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43871481"/>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a:t>
                          </a:r>
                          <a:r>
                            <a:rPr lang="en-US" sz="1200" dirty="0" smtClean="0"/>
                            <a:t>Bytes)</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74776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
        <p:nvSpPr>
          <p:cNvPr id="12" name="TextBox 11"/>
          <p:cNvSpPr txBox="1"/>
          <p:nvPr/>
        </p:nvSpPr>
        <p:spPr>
          <a:xfrm>
            <a:off x="225648" y="3351514"/>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1" y="882584"/>
            <a:ext cx="7041570" cy="530719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8881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2" y="685800"/>
            <a:ext cx="8153398" cy="557684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148" y="767327"/>
            <a:ext cx="7190064" cy="541911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851661"/>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897954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85800"/>
            <a:ext cx="8153398" cy="56388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1" y="806470"/>
            <a:ext cx="7161334" cy="539746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3205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3376809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609600"/>
            <a:ext cx="8229598" cy="5715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29854" y="739538"/>
            <a:ext cx="7237845" cy="545512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38659" y="3282434"/>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2460632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flow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a:t>
                </a:r>
                <a:r>
                  <a:rPr lang="en-US" b="1" dirty="0" smtClean="0"/>
                  <a:t>strict order </a:t>
                </a:r>
                <a:r>
                  <a:rPr lang="en-US" dirty="0" smtClean="0"/>
                  <a:t>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r="-2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PNP</a:t>
            </a:r>
            <a:r>
              <a:rPr lang="en-US" sz="3200" baseline="30000" dirty="0" smtClean="0"/>
              <a:t>2</a:t>
            </a:r>
            <a:r>
              <a:rPr lang="en-US" sz="3200" dirty="0" smtClean="0"/>
              <a:t> Run-Time </a:t>
            </a:r>
            <a:br>
              <a:rPr lang="en-US" sz="3200" dirty="0" smtClean="0"/>
            </a:br>
            <a:r>
              <a:rPr lang="en-US" sz="3200" dirty="0" smtClean="0"/>
              <a:t>Measurement, Detection, </a:t>
            </a:r>
            <a:br>
              <a:rPr lang="en-US" sz="3200" dirty="0" smtClean="0"/>
            </a:br>
            <a:r>
              <a:rPr lang="en-US" sz="3200" dirty="0" smtClean="0"/>
              <a:t>Enforcement</a:t>
            </a:r>
            <a:endParaRPr lang="en-US" sz="3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0"/>
            <a:ext cx="3505200" cy="2358487"/>
          </a:xfrm>
          <a:prstGeom prst="roundRect">
            <a:avLst>
              <a:gd name="adj" fmla="val 8594"/>
            </a:avLst>
          </a:prstGeom>
          <a:solidFill>
            <a:srgbClr val="FFFFFF">
              <a:shade val="85000"/>
            </a:srgbClr>
          </a:solidFill>
          <a:ln>
            <a:noFill/>
          </a:ln>
          <a:effectLst/>
        </p:spPr>
      </p:pic>
      <p:sp>
        <p:nvSpPr>
          <p:cNvPr id="3" name="Content Placeholder 2"/>
          <p:cNvSpPr>
            <a:spLocks noGrp="1"/>
          </p:cNvSpPr>
          <p:nvPr>
            <p:ph idx="1"/>
          </p:nvPr>
        </p:nvSpPr>
        <p:spPr/>
        <p:txBody>
          <a:bodyPr>
            <a:noAutofit/>
          </a:bodyPr>
          <a:lstStyle/>
          <a:p>
            <a:r>
              <a:rPr lang="en-US" sz="1600" dirty="0" smtClean="0"/>
              <a:t>Can our design-time modeling and analysis </a:t>
            </a:r>
            <a:br>
              <a:rPr lang="en-US" sz="1600" dirty="0" smtClean="0"/>
            </a:br>
            <a:r>
              <a:rPr lang="en-US" sz="1600" dirty="0" smtClean="0"/>
              <a:t>better inform our run-time implementation?</a:t>
            </a:r>
          </a:p>
          <a:p>
            <a:r>
              <a:rPr lang="en-US" sz="1600" dirty="0" smtClean="0"/>
              <a:t>Integrate design-time models and semantics into </a:t>
            </a:r>
            <a:br>
              <a:rPr lang="en-US" sz="1600" dirty="0" smtClean="0"/>
            </a:br>
            <a:r>
              <a:rPr lang="en-US" sz="1600" dirty="0" smtClean="0"/>
              <a:t>run-time software component-based middleware</a:t>
            </a:r>
          </a:p>
          <a:p>
            <a:pPr lvl="1"/>
            <a:r>
              <a:rPr lang="en-US" dirty="0" smtClean="0"/>
              <a:t>Component is the smallest deployable part of an </a:t>
            </a:r>
            <a:r>
              <a:rPr lang="en-US" dirty="0" smtClean="0"/>
              <a:t>application containing:</a:t>
            </a:r>
          </a:p>
          <a:p>
            <a:pPr lvl="2"/>
            <a:r>
              <a:rPr lang="en-US" dirty="0" smtClean="0"/>
              <a:t>Timers: </a:t>
            </a:r>
            <a:r>
              <a:rPr lang="en-US" dirty="0" smtClean="0"/>
              <a:t>where a timer provides a periodic event trigger to the component</a:t>
            </a:r>
          </a:p>
          <a:p>
            <a:pPr lvl="2"/>
            <a:r>
              <a:rPr lang="en-US" dirty="0" err="1" smtClean="0"/>
              <a:t>Input/Output</a:t>
            </a:r>
            <a:r>
              <a:rPr lang="en-US" dirty="0" smtClean="0"/>
              <a:t> ports; we’re specifically focusing on publish/subscribe</a:t>
            </a:r>
          </a:p>
          <a:p>
            <a:pPr lvl="2"/>
            <a:r>
              <a:rPr lang="en-US" dirty="0" smtClean="0"/>
              <a:t>A single thread </a:t>
            </a:r>
            <a:r>
              <a:rPr lang="en-US" dirty="0" smtClean="0"/>
              <a:t>which executes all events for the component in FIFO order without preemption</a:t>
            </a:r>
          </a:p>
          <a:p>
            <a:r>
              <a:rPr lang="en-US" sz="1600" dirty="0" smtClean="0"/>
              <a:t>An application is a grouping of components and a set of mappings between their </a:t>
            </a:r>
            <a:r>
              <a:rPr lang="en-US" sz="1600" dirty="0" smtClean="0"/>
              <a:t>ports</a:t>
            </a:r>
          </a:p>
          <a:p>
            <a:r>
              <a:rPr lang="en-US" sz="1600" dirty="0" smtClean="0"/>
              <a:t>A </a:t>
            </a:r>
            <a:r>
              <a:rPr lang="en-US" sz="1600" dirty="0" smtClean="0"/>
              <a:t>deployment contains the hardware nodes and maps components to the nodes</a:t>
            </a:r>
          </a:p>
        </p:txBody>
      </p:sp>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144" y="1711072"/>
            <a:ext cx="4562856" cy="3422142"/>
          </a:xfrm>
          <a:prstGeom prst="rect">
            <a:avLst/>
          </a:prstGeom>
        </p:spPr>
      </p:pic>
      <p:sp>
        <p:nvSpPr>
          <p:cNvPr id="3" name="Content Placeholder 2"/>
          <p:cNvSpPr>
            <a:spLocks noGrp="1"/>
          </p:cNvSpPr>
          <p:nvPr>
            <p:ph idx="1"/>
          </p:nvPr>
        </p:nvSpPr>
        <p:spPr>
          <a:xfrm>
            <a:off x="946404" y="1828801"/>
            <a:ext cx="3777996" cy="4351337"/>
          </a:xfrm>
        </p:spPr>
        <p:txBody>
          <a:bodyPr>
            <a:normAutofit/>
          </a:bodyPr>
          <a:lstStyle/>
          <a:p>
            <a:r>
              <a:rPr lang="en-US" dirty="0" smtClean="0"/>
              <a:t>Integrated measurement and enforcement code into the middleware on the sender side</a:t>
            </a:r>
          </a:p>
          <a:p>
            <a:pPr lvl="1"/>
            <a:r>
              <a:rPr lang="en-US" dirty="0" smtClean="0"/>
              <a:t>All application traffic must go through the middleware</a:t>
            </a:r>
          </a:p>
          <a:p>
            <a:pPr lvl="1"/>
            <a:r>
              <a:rPr lang="en-US" dirty="0" smtClean="0"/>
              <a:t>If the traffic does not conform to the application’s profile the middleware discards it and throws an error to the application</a:t>
            </a:r>
          </a:p>
          <a:p>
            <a:r>
              <a:rPr lang="en-US" dirty="0" smtClean="0"/>
              <a:t>Sender and receiver code automatically record the measurements of traffic that is sent/received</a:t>
            </a:r>
          </a:p>
        </p:txBody>
      </p:sp>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73" y="3352800"/>
            <a:ext cx="5760381" cy="3239810"/>
          </a:xfrm>
          <a:prstGeom prst="rect">
            <a:avLst/>
          </a:prstGeom>
        </p:spPr>
      </p:pic>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Developed traffic production code which runs in the application and produces traffic according to the sender profile</a:t>
            </a:r>
          </a:p>
          <a:p>
            <a:r>
              <a:rPr lang="en-US" dirty="0" smtClean="0"/>
              <a:t>Similar code in the receiver which pulls data from the receiver’s buffer according to the receiver’s profile</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DDoS are generally classified as excessive traffic from a large amount of (possibly heterogeneous) sources targeted towards a single point or a single group</a:t>
            </a:r>
          </a:p>
          <a:p>
            <a:r>
              <a:rPr lang="en-US" dirty="0" smtClean="0"/>
              <a:t>The receiver has a finite receive buffer and a specified profile governing the rate at which it can pull data from the buffer</a:t>
            </a:r>
          </a:p>
          <a:p>
            <a:pPr lvl="1"/>
            <a:r>
              <a:rPr lang="en-US" dirty="0" smtClean="0"/>
              <a:t>Senders who send too much data may cause the buffer to fill up, causing data from well-behaved senders to be lost</a:t>
            </a:r>
          </a:p>
          <a:p>
            <a:pPr lvl="1"/>
            <a:r>
              <a:rPr lang="en-US" dirty="0" smtClean="0"/>
              <a:t>If we can detect which senders are misbehaving and prevent them from sending, well-behaved senders will not see any degradation of service</a:t>
            </a:r>
          </a:p>
          <a:p>
            <a:r>
              <a:rPr lang="en-US" dirty="0"/>
              <a:t>Developed an out-of-band (OOB) communications channel from the sender middleware to the receiver middleware</a:t>
            </a:r>
          </a:p>
          <a:p>
            <a:pPr lvl="1"/>
            <a:r>
              <a:rPr lang="en-US" dirty="0"/>
              <a:t>Invisible to the application</a:t>
            </a:r>
          </a:p>
          <a:p>
            <a:pPr lvl="1"/>
            <a:r>
              <a:rPr lang="en-US" dirty="0"/>
              <a:t>Allows the receiver to communicate with and control the sender’s </a:t>
            </a:r>
            <a:r>
              <a:rPr lang="en-US" dirty="0" smtClean="0"/>
              <a:t>middleware</a:t>
            </a:r>
          </a:p>
          <a:p>
            <a:r>
              <a:rPr lang="en-US" dirty="0" smtClean="0"/>
              <a:t>Works because we know precisely the correct behavior of applications and we know all of the communication patterns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2984" y="3245620"/>
            <a:ext cx="5153361" cy="3231380"/>
          </a:xfrm>
          <a:prstGeom prst="rect">
            <a:avLst/>
          </a:prstGeom>
        </p:spPr>
      </p:pic>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Algorithm on the receiver for determining which senders are sending too much data to the receiver</a:t>
            </a:r>
            <a:endParaRPr lang="en-US" dirty="0"/>
          </a:p>
          <a:p>
            <a:pPr lvl="1"/>
            <a:r>
              <a:rPr lang="en-US" dirty="0" smtClean="0"/>
              <a:t>Receiver knows the profiles of all of its </a:t>
            </a:r>
            <a:r>
              <a:rPr lang="en-US" dirty="0" smtClean="0"/>
              <a:t>senders</a:t>
            </a:r>
          </a:p>
          <a:p>
            <a:pPr lvl="1"/>
            <a:r>
              <a:rPr lang="en-US" dirty="0" smtClean="0"/>
              <a:t>When the buffer is emptied (or at some other condition) the senders can be re-enabled</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a:xfrm>
            <a:off x="946404" y="1828801"/>
            <a:ext cx="6446520" cy="1600199"/>
          </a:xfrm>
        </p:spPr>
        <p:txBody>
          <a:bodyPr>
            <a:normAutofit fontScale="77500" lnSpcReduction="20000"/>
          </a:bodyPr>
          <a:lstStyle/>
          <a:p>
            <a:r>
              <a:rPr lang="en-US" dirty="0" smtClean="0"/>
              <a:t>Developed test application with multiple communications flows</a:t>
            </a:r>
          </a:p>
          <a:p>
            <a:r>
              <a:rPr lang="en-US" dirty="0" smtClean="0"/>
              <a:t>Some of the senders are configured to misbehave</a:t>
            </a:r>
          </a:p>
          <a:p>
            <a:pPr lvl="1"/>
            <a:r>
              <a:rPr lang="en-US" dirty="0" smtClean="0"/>
              <a:t>Receiver’s buffer would overflow and the good senders’ data would be dropped</a:t>
            </a:r>
          </a:p>
          <a:p>
            <a:r>
              <a:rPr lang="en-US" dirty="0" smtClean="0"/>
              <a:t>Using our OOB channel, we automatically detect the misbehaving senders, stop them from sending, and prevent the buffer from overflowing</a:t>
            </a: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413" y="3429000"/>
            <a:ext cx="4527461" cy="3370810"/>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a:t>
            </a:r>
            <a:r>
              <a:rPr lang="en-US"/>
              <a:t>on </a:t>
            </a:r>
            <a:r>
              <a:rPr lang="en-US" smtClean="0"/>
              <a:t>(min,+)</a:t>
            </a:r>
            <a:r>
              <a:rPr lang="en-US" dirty="0"/>
              <a:t>−𝑐𝑎𝑙𝑐𝑢𝑙𝑢𝑠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7529</TotalTime>
  <Words>4599</Words>
  <Application>Microsoft Office PowerPoint</Application>
  <PresentationFormat>On-screen Show (4:3)</PresentationFormat>
  <Paragraphs>589</Paragraphs>
  <Slides>48</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PowerPoint Presentation</vt:lpstr>
      <vt:lpstr>PowerPoint Presentation</vt:lpstr>
      <vt:lpstr>PowerPoint Presentation</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Analysis of Statically Routed Networks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949</cp:revision>
  <cp:lastPrinted>2015-05-07T13:29:00Z</cp:lastPrinted>
  <dcterms:created xsi:type="dcterms:W3CDTF">2006-08-16T00:00:00Z</dcterms:created>
  <dcterms:modified xsi:type="dcterms:W3CDTF">2015-10-14T02:58:44Z</dcterms:modified>
</cp:coreProperties>
</file>